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_rels/presentation.xml.rels" ContentType="application/vnd.openxmlformats-package.relationships+xml"/>
  <Override PartName="/ppt/media/image15.png" ContentType="image/png"/>
  <Override PartName="/ppt/media/image14.png" ContentType="image/png"/>
  <Override PartName="/ppt/media/image13.png" ContentType="image/png"/>
  <Override PartName="/ppt/media/image11.jpeg" ContentType="image/jpeg"/>
  <Override PartName="/ppt/media/image18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6.jpeg" ContentType="image/jpeg"/>
  <Override PartName="/ppt/media/image5.png" ContentType="image/png"/>
  <Override PartName="/ppt/media/image12.png" ContentType="image/png"/>
  <Override PartName="/ppt/media/image6.jpeg" ContentType="image/jpeg"/>
  <Override PartName="/ppt/media/image7.jpeg" ContentType="image/jpeg"/>
  <Override PartName="/ppt/media/image17.png" ContentType="image/png"/>
  <Override PartName="/ppt/media/image8.jpeg" ContentType="image/jpeg"/>
  <Override PartName="/ppt/media/image10.png" ContentType="image/png"/>
  <Override PartName="/ppt/media/image9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23964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22080" y="144756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5720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323964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body"/>
          </p:nvPr>
        </p:nvSpPr>
        <p:spPr>
          <a:xfrm>
            <a:off x="6022080" y="3891240"/>
            <a:ext cx="264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151920"/>
            <a:ext cx="8229600" cy="5653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598"/>
              </a:spcBef>
            </a:pP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89124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447560"/>
            <a:ext cx="40158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891240"/>
            <a:ext cx="8229600" cy="22312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Click to edit the outline text format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39720" indent="-27324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Second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2" marL="1004760" indent="-228600">
              <a:spcBef>
                <a:spcPts val="598"/>
              </a:spcBef>
              <a:buClr>
                <a:srgbClr val="b37732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Third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3" marL="127944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Fourth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4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Fifth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5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Sixth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6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Seventh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fefac9"/>
                </a:solidFill>
                <a:latin typeface="Constantia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82F48D89-908F-4ACA-BB03-904ED8C37068}" type="slidenum">
              <a:rPr b="0" lang="ru-RU" sz="1600" spc="-1" strike="noStrike">
                <a:solidFill>
                  <a:srgbClr val="fefac9"/>
                </a:solidFill>
                <a:latin typeface="Constantia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4200" spc="-1" strike="noStrike">
                <a:solidFill>
                  <a:srgbClr val="f9f9f9"/>
                </a:solidFill>
                <a:latin typeface="Constantia"/>
              </a:rPr>
              <a:t>Click to edit the title text format</a:t>
            </a:r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1463760" y="3549600"/>
            <a:ext cx="2971800" cy="180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Line 2"/>
          <p:cNvSpPr/>
          <p:nvPr/>
        </p:nvSpPr>
        <p:spPr>
          <a:xfrm>
            <a:off x="4708440" y="3549600"/>
            <a:ext cx="2971800" cy="180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3"/>
          <p:cNvSpPr/>
          <p:nvPr/>
        </p:nvSpPr>
        <p:spPr>
          <a:xfrm>
            <a:off x="4540320" y="3525840"/>
            <a:ext cx="46080" cy="46080"/>
          </a:xfrm>
          <a:prstGeom prst="ellipse">
            <a:avLst/>
          </a:prstGeom>
          <a:solidFill>
            <a:srgbClr val="f3a447"/>
          </a:solidFill>
          <a:ln w="38160">
            <a:solidFill>
              <a:srgbClr val="f3a447"/>
            </a:solidFill>
            <a:miter/>
          </a:ln>
          <a:effectLst>
            <a:outerShdw dist="0" dir="0">
              <a:srgbClr val="000000">
                <a:alpha val="5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Click to edit the outline text format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39720" indent="-27324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Second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2" marL="1004760" indent="-228600">
              <a:spcBef>
                <a:spcPts val="598"/>
              </a:spcBef>
              <a:buClr>
                <a:srgbClr val="b37732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Third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3" marL="127944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Fourth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4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Fifth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5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Sixth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6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Seventh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4200" spc="-1" strike="noStrike">
                <a:solidFill>
                  <a:srgbClr val="f9f9f9"/>
                </a:solidFill>
                <a:latin typeface="Constantia"/>
              </a:rPr>
              <a:t>Click to edit the title text format</a:t>
            </a:r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fefac9"/>
                </a:solidFill>
                <a:latin typeface="Constantia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E2F0D23D-64BB-4C84-AA96-A90F97CC26D2}" type="slidenum">
              <a:rPr b="0" lang="ru-RU" sz="1600" spc="-1" strike="noStrike">
                <a:solidFill>
                  <a:srgbClr val="fefac9"/>
                </a:solidFill>
                <a:latin typeface="Constantia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 1"/>
          <p:cNvSpPr/>
          <p:nvPr/>
        </p:nvSpPr>
        <p:spPr>
          <a:xfrm>
            <a:off x="685800" y="4916520"/>
            <a:ext cx="7924680" cy="4680"/>
          </a:xfrm>
          <a:prstGeom prst="line">
            <a:avLst/>
          </a:prstGeom>
          <a:ln w="936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Click to edit the outline text format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39720" indent="-27324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Second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2" marL="1004760" indent="-228600">
              <a:spcBef>
                <a:spcPts val="598"/>
              </a:spcBef>
              <a:buClr>
                <a:srgbClr val="b37732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Third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3" marL="127944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Fourth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4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Fifth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5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Sixth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6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Seventh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4200" spc="-1" strike="noStrike">
                <a:solidFill>
                  <a:srgbClr val="f9f9f9"/>
                </a:solidFill>
                <a:latin typeface="Constantia"/>
              </a:rPr>
              <a:t>Click to edit the title text format</a:t>
            </a:r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fefac9"/>
                </a:solidFill>
                <a:latin typeface="Constantia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0E9B7D8-8374-4736-923B-9C965B4EC964}" type="slidenum">
              <a:rPr b="0" lang="ru-RU" sz="1600" spc="-1" strike="noStrike">
                <a:solidFill>
                  <a:srgbClr val="fefac9"/>
                </a:solidFill>
                <a:latin typeface="Constantia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1"/>
          <p:cNvSpPr/>
          <p:nvPr/>
        </p:nvSpPr>
        <p:spPr>
          <a:xfrm>
            <a:off x="563400" y="2179800"/>
            <a:ext cx="3748320" cy="1440"/>
          </a:xfrm>
          <a:prstGeom prst="line">
            <a:avLst/>
          </a:prstGeom>
          <a:ln w="1260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Line 2"/>
          <p:cNvSpPr/>
          <p:nvPr/>
        </p:nvSpPr>
        <p:spPr>
          <a:xfrm>
            <a:off x="4754520" y="2179800"/>
            <a:ext cx="3749760" cy="1440"/>
          </a:xfrm>
          <a:prstGeom prst="line">
            <a:avLst/>
          </a:prstGeom>
          <a:ln w="12600">
            <a:solidFill>
              <a:srgbClr val="e9e9e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1447560"/>
            <a:ext cx="8229600" cy="46782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Click to edit the outline text format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639720" indent="-27324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Second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2" marL="1004760" indent="-228600">
              <a:spcBef>
                <a:spcPts val="598"/>
              </a:spcBef>
              <a:buClr>
                <a:srgbClr val="b37732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Third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3" marL="127944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Fourth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4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Fifth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5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Sixth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lvl="6" marL="1554120" indent="-228600">
              <a:spcBef>
                <a:spcPts val="598"/>
              </a:spcBef>
              <a:buClr>
                <a:srgbClr val="d6903d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ffffff"/>
                </a:solidFill>
                <a:latin typeface="Constantia"/>
              </a:rPr>
              <a:t>Seventh Outline Level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title"/>
          </p:nvPr>
        </p:nvSpPr>
        <p:spPr>
          <a:xfrm>
            <a:off x="457200" y="151920"/>
            <a:ext cx="8229600" cy="121932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en-US" sz="4200" spc="-1" strike="noStrike">
                <a:solidFill>
                  <a:srgbClr val="f9f9f9"/>
                </a:solidFill>
                <a:latin typeface="Constantia"/>
              </a:rPr>
              <a:t>Click to edit the title text format</a:t>
            </a:r>
            <a:endParaRPr b="0" lang="en-US" sz="42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8410320" y="6181560"/>
            <a:ext cx="609480" cy="457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F915F9E8-3CDD-4422-973D-33B57C47BDC3}" type="slidenum">
              <a:rPr b="0" lang="ru-RU" sz="1600" spc="-1" strike="noStrike">
                <a:solidFill>
                  <a:srgbClr val="fefac9"/>
                </a:solidFill>
                <a:latin typeface="Constantia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128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41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fefac9"/>
                </a:solidFill>
                <a:latin typeface="Constantia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3700080"/>
            <a:ext cx="8305920" cy="1143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spcBef>
                <a:spcPts val="598"/>
              </a:spcBef>
            </a:pPr>
            <a:r>
              <a:rPr b="0" lang="ru-RU" sz="2200" spc="-1" strike="noStrike">
                <a:solidFill>
                  <a:srgbClr val="fefac9"/>
                </a:solidFill>
                <a:latin typeface="Constantia"/>
              </a:rPr>
              <a:t>Химия    8 класс</a:t>
            </a:r>
            <a:endParaRPr b="0" lang="en-US" sz="2200" spc="-1" strike="noStrike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171" name="Заголовок 1" descr=""/>
          <p:cNvPicPr/>
          <p:nvPr/>
        </p:nvPicPr>
        <p:blipFill>
          <a:blip r:embed="rId1"/>
          <a:stretch/>
        </p:blipFill>
        <p:spPr>
          <a:xfrm>
            <a:off x="390600" y="201600"/>
            <a:ext cx="8551800" cy="3218040"/>
          </a:xfrm>
          <a:prstGeom prst="rect">
            <a:avLst/>
          </a:prstGeom>
          <a:ln>
            <a:noFill/>
          </a:ln>
        </p:spPr>
      </p:pic>
      <p:pic>
        <p:nvPicPr>
          <p:cNvPr id="172" name="Picture 4" descr="C:\Documents and Settings\Валентин\Рабочий стол\Оксиды их классификация и свойства\Картинки\оксид кремния.jpg"/>
          <p:cNvPicPr/>
          <p:nvPr/>
        </p:nvPicPr>
        <p:blipFill>
          <a:blip r:embed="rId2"/>
          <a:stretch/>
        </p:blipFill>
        <p:spPr>
          <a:xfrm>
            <a:off x="250920" y="4221000"/>
            <a:ext cx="2808360" cy="2232360"/>
          </a:xfrm>
          <a:prstGeom prst="rect">
            <a:avLst/>
          </a:prstGeom>
          <a:ln>
            <a:noFill/>
          </a:ln>
        </p:spPr>
      </p:pic>
      <p:pic>
        <p:nvPicPr>
          <p:cNvPr id="173" name="Picture 5" descr="C:\Documents and Settings\Валентин\Рабочий стол\Оксиды их классификация и свойства\Картинки\вода.jpg"/>
          <p:cNvPicPr/>
          <p:nvPr/>
        </p:nvPicPr>
        <p:blipFill>
          <a:blip r:embed="rId3"/>
          <a:stretch/>
        </p:blipFill>
        <p:spPr>
          <a:xfrm>
            <a:off x="6227640" y="4221000"/>
            <a:ext cx="2592360" cy="2232360"/>
          </a:xfrm>
          <a:prstGeom prst="rect">
            <a:avLst/>
          </a:prstGeom>
          <a:ln>
            <a:noFill/>
          </a:ln>
        </p:spPr>
      </p:pic>
      <p:pic>
        <p:nvPicPr>
          <p:cNvPr id="174" name="Picture 6" descr="C:\Documents and Settings\Валентин\Рабочий стол\Оксиды их классификация и свойства\Картинки\Оксид свинца.jpg"/>
          <p:cNvPicPr/>
          <p:nvPr/>
        </p:nvPicPr>
        <p:blipFill>
          <a:blip r:embed="rId4"/>
          <a:stretch/>
        </p:blipFill>
        <p:spPr>
          <a:xfrm>
            <a:off x="3348000" y="4221000"/>
            <a:ext cx="2736720" cy="223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6781680" y="456840"/>
            <a:ext cx="1981440" cy="1066680"/>
          </a:xfrm>
          <a:prstGeom prst="rect">
            <a:avLst/>
          </a:prstGeom>
          <a:noFill/>
          <a:ln>
            <a:noFill/>
          </a:ln>
        </p:spPr>
        <p:txBody>
          <a:bodyPr rIns="90000" tIns="91440" bIns="46800" anchor="b">
            <a:noAutofit/>
          </a:bodyPr>
          <a:p>
            <a:pPr/>
            <a:r>
              <a:rPr b="1" lang="ru-RU" sz="2400" spc="-1" strike="noStrike">
                <a:solidFill>
                  <a:srgbClr val="fefac9"/>
                </a:solidFill>
                <a:latin typeface="Constantia"/>
              </a:rPr>
              <a:t>Спасибо за внимание</a:t>
            </a:r>
            <a:endParaRPr b="0" lang="en-US" sz="2400" spc="-1" strike="noStrike">
              <a:solidFill>
                <a:srgbClr val="f9f9f9"/>
              </a:solidFill>
              <a:latin typeface="Constantia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6781680" y="1599840"/>
            <a:ext cx="1984320" cy="4421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7000"/>
          </a:bodyPr>
          <a:p>
            <a:pPr>
              <a:lnSpc>
                <a:spcPct val="125000"/>
              </a:lnSpc>
              <a:spcBef>
                <a:spcPts val="598"/>
              </a:spcBef>
              <a:spcAft>
                <a:spcPts val="998"/>
              </a:spcAft>
            </a:pPr>
            <a:r>
              <a:rPr b="1" lang="ru-RU" sz="2000" spc="-1" strike="noStrike">
                <a:solidFill>
                  <a:srgbClr val="fefac9"/>
                </a:solidFill>
                <a:latin typeface="Constantia"/>
              </a:rPr>
              <a:t>Понравился ли вам урок? 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25000"/>
              </a:lnSpc>
              <a:spcBef>
                <a:spcPts val="598"/>
              </a:spcBef>
              <a:spcAft>
                <a:spcPts val="998"/>
              </a:spcAft>
            </a:pPr>
            <a:r>
              <a:rPr b="1" lang="ru-RU" sz="2000" spc="-1" strike="noStrike">
                <a:solidFill>
                  <a:srgbClr val="fefac9"/>
                </a:solidFill>
                <a:latin typeface="Constantia"/>
              </a:rPr>
              <a:t>Оцените, как изменились за урок ваши знания. 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  <a:p>
            <a:pPr>
              <a:lnSpc>
                <a:spcPct val="125000"/>
              </a:lnSpc>
              <a:spcBef>
                <a:spcPts val="598"/>
              </a:spcBef>
              <a:spcAft>
                <a:spcPts val="998"/>
              </a:spcAft>
            </a:pPr>
            <a:r>
              <a:rPr b="1" lang="ru-RU" sz="2400" spc="-1" strike="noStrike">
                <a:solidFill>
                  <a:srgbClr val="fefac9"/>
                </a:solidFill>
                <a:latin typeface="Constantia"/>
              </a:rPr>
              <a:t>Решать задачи – это интересно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>
            <a:off x="324000" y="404640"/>
            <a:ext cx="5976720" cy="604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Заголовок 3" descr=""/>
          <p:cNvPicPr/>
          <p:nvPr/>
        </p:nvPicPr>
        <p:blipFill>
          <a:blip r:embed="rId1"/>
          <a:stretch/>
        </p:blipFill>
        <p:spPr>
          <a:xfrm>
            <a:off x="450720" y="146160"/>
            <a:ext cx="8242560" cy="1231920"/>
          </a:xfrm>
          <a:prstGeom prst="rect">
            <a:avLst/>
          </a:prstGeom>
          <a:ln>
            <a:noFill/>
          </a:ln>
        </p:spPr>
      </p:pic>
      <p:sp>
        <p:nvSpPr>
          <p:cNvPr id="176" name="TextShape 1"/>
          <p:cNvSpPr txBox="1"/>
          <p:nvPr/>
        </p:nvSpPr>
        <p:spPr>
          <a:xfrm>
            <a:off x="457200" y="1523880"/>
            <a:ext cx="405936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000"/>
          </a:bodyPr>
          <a:p>
            <a:pPr marL="272880" indent="-272880">
              <a:spcBef>
                <a:spcPts val="598"/>
              </a:spcBef>
            </a:pPr>
            <a:r>
              <a:rPr b="1" lang="ru-RU" sz="1800" spc="-1" strike="noStrike">
                <a:solidFill>
                  <a:srgbClr val="7c354d"/>
                </a:solidFill>
                <a:latin typeface="Constantia"/>
              </a:rPr>
              <a:t>Цель учителя:   </a:t>
            </a:r>
            <a:endParaRPr b="0" lang="en-US" sz="18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ts val="2398"/>
              </a:lnSpc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7c354d"/>
                </a:solidFill>
                <a:latin typeface="Constantia"/>
              </a:rPr>
              <a:t>Обобщить</a:t>
            </a:r>
            <a:r>
              <a:rPr b="0" lang="en-US" sz="2000" spc="-1" strike="noStrike">
                <a:solidFill>
                  <a:srgbClr val="7c354d"/>
                </a:solidFill>
                <a:latin typeface="Constantia"/>
              </a:rPr>
              <a:t> </a:t>
            </a:r>
            <a:r>
              <a:rPr b="0" lang="ru-RU" sz="2000" spc="-1" strike="noStrike">
                <a:solidFill>
                  <a:srgbClr val="7c354d"/>
                </a:solidFill>
                <a:latin typeface="Constantia"/>
              </a:rPr>
              <a:t>и систематизировать  </a:t>
            </a:r>
            <a:r>
              <a:rPr b="0" lang="en-US" sz="2000" spc="-1" strike="noStrike">
                <a:solidFill>
                  <a:srgbClr val="7c354d"/>
                </a:solidFill>
                <a:latin typeface="Constantia"/>
              </a:rPr>
              <a:t> </a:t>
            </a:r>
            <a:r>
              <a:rPr b="0" lang="ru-RU" sz="2000" spc="-1" strike="noStrike">
                <a:solidFill>
                  <a:srgbClr val="7c354d"/>
                </a:solidFill>
                <a:latin typeface="Constantia"/>
              </a:rPr>
              <a:t>сведения о вычислении по химическим уравнениям  массы, объема или количества одного из продуктов реакции,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7c354d"/>
                </a:solidFill>
                <a:latin typeface="Constantia"/>
              </a:rPr>
              <a:t> </a:t>
            </a:r>
            <a:r>
              <a:rPr b="0" lang="ru-RU" sz="2000" spc="-1" strike="noStrike">
                <a:solidFill>
                  <a:srgbClr val="7c354d"/>
                </a:solidFill>
                <a:latin typeface="Constantia"/>
              </a:rPr>
              <a:t>составит алгоритм решения расчетных задач,  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7c354d"/>
                </a:solidFill>
                <a:latin typeface="Constantia"/>
              </a:rPr>
              <a:t>довести  умения учащихся решать задачи по уравнениям реакций до оптимального уровня усвоения, </a:t>
            </a:r>
            <a:endParaRPr b="0" lang="en-US" sz="20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647960" y="1523880"/>
            <a:ext cx="405900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000"/>
          </a:bodyPr>
          <a:p>
            <a:pPr marL="272880" indent="-272880">
              <a:lnSpc>
                <a:spcPct val="90000"/>
              </a:lnSpc>
              <a:spcBef>
                <a:spcPts val="598"/>
              </a:spcBef>
            </a:pPr>
            <a:r>
              <a:rPr b="1" lang="ru-RU" sz="2200" spc="-1" strike="noStrike">
                <a:solidFill>
                  <a:srgbClr val="7c354d"/>
                </a:solidFill>
                <a:latin typeface="Constantia"/>
              </a:rPr>
              <a:t>Цель учащихся: </a:t>
            </a:r>
            <a:endParaRPr b="0" lang="en-US" sz="22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200" spc="-1" strike="noStrike">
                <a:solidFill>
                  <a:srgbClr val="7c354d"/>
                </a:solidFill>
                <a:latin typeface="Constantia"/>
              </a:rPr>
              <a:t>Обобщить и систематизировать  сведения о вычислении по химическим уравнениям  массы, объема или количества одного из продуктов реакции,  </a:t>
            </a:r>
            <a:endParaRPr b="0" lang="en-US" sz="22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200" spc="-1" strike="noStrike">
                <a:solidFill>
                  <a:srgbClr val="7c354d"/>
                </a:solidFill>
                <a:latin typeface="Constantia"/>
              </a:rPr>
              <a:t>составить алгоритм решения расчетных задач,  </a:t>
            </a:r>
            <a:endParaRPr b="0" lang="en-US" sz="22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200" spc="-1" strike="noStrike">
                <a:solidFill>
                  <a:srgbClr val="7c354d"/>
                </a:solidFill>
                <a:latin typeface="Constantia"/>
              </a:rPr>
              <a:t>довести  умения решать задачи по уравнениям реакций до оптимального уровня усвоения, </a:t>
            </a:r>
            <a:endParaRPr b="0" lang="en-US" sz="22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endParaRPr b="0" lang="en-US" sz="22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Заголовок 4" descr=""/>
          <p:cNvPicPr/>
          <p:nvPr/>
        </p:nvPicPr>
        <p:blipFill>
          <a:blip r:embed="rId1"/>
          <a:stretch/>
        </p:blipFill>
        <p:spPr>
          <a:xfrm>
            <a:off x="450720" y="146160"/>
            <a:ext cx="8242560" cy="1231920"/>
          </a:xfrm>
          <a:prstGeom prst="rect">
            <a:avLst/>
          </a:prstGeom>
          <a:ln>
            <a:noFill/>
          </a:ln>
        </p:spPr>
      </p:pic>
      <p:sp>
        <p:nvSpPr>
          <p:cNvPr id="179" name="TextShape 1"/>
          <p:cNvSpPr txBox="1"/>
          <p:nvPr/>
        </p:nvSpPr>
        <p:spPr>
          <a:xfrm>
            <a:off x="457200" y="1523880"/>
            <a:ext cx="405936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2880" indent="-272880">
              <a:lnSpc>
                <a:spcPct val="80000"/>
              </a:lnSpc>
              <a:spcBef>
                <a:spcPts val="598"/>
              </a:spcBef>
            </a:pPr>
            <a:r>
              <a:rPr b="0" lang="ru-RU" sz="31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1.Организационный момент.</a:t>
            </a:r>
            <a:endParaRPr b="0" lang="en-US" sz="31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</a:pPr>
            <a:r>
              <a:rPr b="0" lang="ru-RU" sz="31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2.Промежуточный контроль знаний.</a:t>
            </a:r>
            <a:endParaRPr b="0" lang="en-US" sz="31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</a:pPr>
            <a:r>
              <a:rPr b="0" lang="ru-RU" sz="31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3.</a:t>
            </a:r>
            <a:r>
              <a:rPr b="0" lang="ru-RU" sz="2800" spc="-1" strike="noStrike">
                <a:solidFill>
                  <a:srgbClr val="ffffff"/>
                </a:solidFill>
                <a:latin typeface="Constantia"/>
              </a:rPr>
              <a:t> </a:t>
            </a:r>
            <a:r>
              <a:rPr b="0" lang="ru-RU" sz="31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Систематизация  и обобщение знаний</a:t>
            </a:r>
            <a:endParaRPr b="0" lang="en-US" sz="31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</a:pPr>
            <a:r>
              <a:rPr b="0" lang="ru-RU" sz="31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4.Закрепление.</a:t>
            </a:r>
            <a:r>
              <a:rPr b="0" lang="en-US" sz="31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                           </a:t>
            </a:r>
            <a:endParaRPr b="0" lang="en-US" sz="31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</a:pPr>
            <a:r>
              <a:rPr b="0" lang="ru-RU" sz="31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5.Домашнее задание.</a:t>
            </a:r>
            <a:endParaRPr b="0" lang="en-US" sz="31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</a:pPr>
            <a:r>
              <a:rPr b="0" lang="ru-RU" sz="31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6. Рефлексия</a:t>
            </a:r>
            <a:endParaRPr b="0" lang="en-US" sz="3100" spc="-1" strike="noStrike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180" name="Содержимое 7" descr="оксид кремния 7.jpg"/>
          <p:cNvPicPr/>
          <p:nvPr/>
        </p:nvPicPr>
        <p:blipFill>
          <a:blip r:embed="rId2"/>
          <a:stretch/>
        </p:blipFill>
        <p:spPr>
          <a:xfrm>
            <a:off x="4859280" y="1700280"/>
            <a:ext cx="3600360" cy="446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1773360"/>
            <a:ext cx="8229600" cy="468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1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I </a:t>
            </a:r>
            <a:r>
              <a:rPr b="1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вариант</a:t>
            </a:r>
            <a:r>
              <a:rPr b="1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                       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1 часть карточки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1. 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CuO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+ 2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HCL 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=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CuCl</a:t>
            </a:r>
            <a:r>
              <a:rPr b="0" lang="ru-RU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 + 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H</a:t>
            </a:r>
            <a:r>
              <a:rPr b="0" lang="ru-RU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 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2.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Zn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(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OH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)</a:t>
            </a:r>
            <a:r>
              <a:rPr b="0" lang="ru-RU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  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+ 2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HCL  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= 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ZnCl</a:t>
            </a:r>
            <a:r>
              <a:rPr b="0" lang="ru-RU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+ 2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H</a:t>
            </a:r>
            <a:r>
              <a:rPr b="0" lang="ru-RU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O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  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                                         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2 часть карточки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3.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n = m/M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 </a:t>
            </a:r>
            <a:r>
              <a:rPr b="1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II </a:t>
            </a:r>
            <a:r>
              <a:rPr b="1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вариант</a:t>
            </a:r>
            <a:r>
              <a:rPr b="1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                    1 часть карточки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1. 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Ca + 2 HCL   CaCl</a:t>
            </a:r>
            <a:r>
              <a:rPr b="0" lang="en-US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 +  H</a:t>
            </a:r>
            <a:r>
              <a:rPr b="0" lang="en-US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2. 2 NaOH</a:t>
            </a:r>
            <a:r>
              <a:rPr b="0" lang="en-US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 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+  H</a:t>
            </a:r>
            <a:r>
              <a:rPr b="0" lang="en-US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SO</a:t>
            </a:r>
            <a:r>
              <a:rPr b="0" lang="en-US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4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  Na</a:t>
            </a:r>
            <a:r>
              <a:rPr b="0" lang="en-US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SO</a:t>
            </a:r>
            <a:r>
              <a:rPr b="0" lang="en-US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4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+ 2 H</a:t>
            </a:r>
            <a:r>
              <a:rPr b="0" lang="en-US" sz="2400" spc="-1" strike="noStrike" baseline="-25000">
                <a:solidFill>
                  <a:srgbClr val="7c354d"/>
                </a:solidFill>
                <a:latin typeface="Times New Roman"/>
                <a:ea typeface="Times New Roman"/>
              </a:rPr>
              <a:t>2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O    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                                        </a:t>
            </a: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2 часть карточки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r>
              <a:rPr b="0" lang="ru-RU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3.  </a:t>
            </a:r>
            <a:r>
              <a:rPr b="0" lang="en-US" sz="2400" spc="-1" strike="noStrike">
                <a:solidFill>
                  <a:srgbClr val="7c354d"/>
                </a:solidFill>
                <a:latin typeface="Times New Roman"/>
                <a:ea typeface="Times New Roman"/>
              </a:rPr>
              <a:t>n = V/ Vm</a:t>
            </a: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</a:pPr>
            <a:endParaRPr b="0" lang="en-US" sz="2400" spc="-1" strike="noStrike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182" name="Заголовок 2" descr=""/>
          <p:cNvPicPr/>
          <p:nvPr/>
        </p:nvPicPr>
        <p:blipFill>
          <a:blip r:embed="rId1"/>
          <a:stretch/>
        </p:blipFill>
        <p:spPr>
          <a:xfrm>
            <a:off x="360360" y="133200"/>
            <a:ext cx="8515440" cy="150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Заголовок 2" descr=""/>
          <p:cNvPicPr/>
          <p:nvPr/>
        </p:nvPicPr>
        <p:blipFill>
          <a:blip r:embed="rId1"/>
          <a:stretch/>
        </p:blipFill>
        <p:spPr>
          <a:xfrm>
            <a:off x="268200" y="92160"/>
            <a:ext cx="8558280" cy="1285920"/>
          </a:xfrm>
          <a:prstGeom prst="rect">
            <a:avLst/>
          </a:prstGeom>
          <a:ln>
            <a:noFill/>
          </a:ln>
        </p:spPr>
      </p:pic>
      <p:sp>
        <p:nvSpPr>
          <p:cNvPr id="184" name="TextShape 1"/>
          <p:cNvSpPr txBox="1"/>
          <p:nvPr/>
        </p:nvSpPr>
        <p:spPr>
          <a:xfrm>
            <a:off x="457200" y="152388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Задача. Рассчитайте массу водорода, который образуется при взаимодействии 130г цинка с соляной кислотой.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Записать дано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Решение  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Zn +  2 HCl = ZnCl</a:t>
            </a:r>
            <a:r>
              <a:rPr b="0" lang="en-US" sz="2600" spc="-1" strike="noStrike" baseline="-25000">
                <a:solidFill>
                  <a:srgbClr val="7c354d"/>
                </a:solidFill>
                <a:latin typeface="Constantia"/>
              </a:rPr>
              <a:t>2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 + H</a:t>
            </a:r>
            <a:r>
              <a:rPr b="0" lang="en-US" sz="2600" spc="-1" strike="noStrike" baseline="-25000">
                <a:solidFill>
                  <a:srgbClr val="7c354d"/>
                </a:solidFill>
                <a:latin typeface="Constantia"/>
              </a:rPr>
              <a:t>2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n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(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Zn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) = 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m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/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M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 = 130г/ 65г =2 моль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n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(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Zn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) = 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n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 (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H</a:t>
            </a:r>
            <a:r>
              <a:rPr b="0" lang="ru-RU" sz="2600" spc="-1" strike="noStrike" baseline="-25000">
                <a:solidFill>
                  <a:srgbClr val="7c354d"/>
                </a:solidFill>
                <a:latin typeface="Constantia"/>
              </a:rPr>
              <a:t>2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) = 2 моль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m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(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H</a:t>
            </a:r>
            <a:r>
              <a:rPr b="0" lang="ru-RU" sz="2600" spc="-1" strike="noStrike" baseline="-25000">
                <a:solidFill>
                  <a:srgbClr val="7c354d"/>
                </a:solidFill>
                <a:latin typeface="Constantia"/>
              </a:rPr>
              <a:t>2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) = 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n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*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M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(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H</a:t>
            </a:r>
            <a:r>
              <a:rPr b="0" lang="ru-RU" sz="2600" spc="-1" strike="noStrike" baseline="-25000">
                <a:solidFill>
                  <a:srgbClr val="7c354d"/>
                </a:solidFill>
                <a:latin typeface="Constantia"/>
              </a:rPr>
              <a:t>2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) = 4г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Ответ:  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m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(</a:t>
            </a:r>
            <a:r>
              <a:rPr b="0" lang="en-US" sz="2600" spc="-1" strike="noStrike">
                <a:solidFill>
                  <a:srgbClr val="7c354d"/>
                </a:solidFill>
                <a:latin typeface="Constantia"/>
              </a:rPr>
              <a:t>H</a:t>
            </a:r>
            <a:r>
              <a:rPr b="0" lang="ru-RU" sz="2600" spc="-1" strike="noStrike" baseline="-25000">
                <a:solidFill>
                  <a:srgbClr val="7c354d"/>
                </a:solidFill>
                <a:latin typeface="Constantia"/>
              </a:rPr>
              <a:t>2</a:t>
            </a:r>
            <a:r>
              <a:rPr b="0" lang="ru-RU" sz="2600" spc="-1" strike="noStrike">
                <a:solidFill>
                  <a:srgbClr val="7c354d"/>
                </a:solidFill>
                <a:latin typeface="Constantia"/>
              </a:rPr>
              <a:t>) = 4г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  <a:p>
            <a:pPr marL="272880" indent="-272880">
              <a:spcBef>
                <a:spcPts val="598"/>
              </a:spcBef>
              <a:buClr>
                <a:srgbClr val="f3a447"/>
              </a:buClr>
              <a:buSzPct val="85000"/>
              <a:buFont typeface="Wingdings 2" charset="2"/>
              <a:buChar char=""/>
            </a:pP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50920" y="148428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2880" indent="-272880">
              <a:spcBef>
                <a:spcPts val="598"/>
              </a:spcBef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                                      </a:t>
            </a:r>
            <a:endParaRPr b="0" lang="en-US" sz="2600" spc="-1" strike="noStrike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186" name="Заголовок 2" descr=""/>
          <p:cNvPicPr/>
          <p:nvPr/>
        </p:nvPicPr>
        <p:blipFill>
          <a:blip r:embed="rId1"/>
          <a:stretch/>
        </p:blipFill>
        <p:spPr>
          <a:xfrm>
            <a:off x="176040" y="92160"/>
            <a:ext cx="8517240" cy="96840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1619280" y="2276640"/>
            <a:ext cx="185760" cy="36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3"/>
          <p:cNvSpPr/>
          <p:nvPr/>
        </p:nvSpPr>
        <p:spPr>
          <a:xfrm>
            <a:off x="2268360" y="1413000"/>
            <a:ext cx="4319640" cy="36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89" name="Table 4"/>
          <p:cNvGraphicFramePr/>
          <p:nvPr/>
        </p:nvGraphicFramePr>
        <p:xfrm>
          <a:off x="395280" y="1268280"/>
          <a:ext cx="8424720" cy="5256360"/>
        </p:xfrm>
        <a:graphic>
          <a:graphicData uri="http://schemas.openxmlformats.org/drawingml/2006/table">
            <a:tbl>
              <a:tblPr/>
              <a:tblGrid>
                <a:gridCol w="8424720"/>
              </a:tblGrid>
              <a:tr h="5256360">
                <a:tc>
                  <a:txBody>
                    <a:bodyPr lIns="114480" rIns="114480" tIns="0" bIns="0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1. Записываем в «Дано» условие задачи</a:t>
                      </a:r>
                      <a:endParaRPr b="0" lang="en-US" sz="2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2. Составляем  уравнение химической реакции по тексту задачи</a:t>
                      </a:r>
                      <a:endParaRPr b="0" lang="en-US" sz="2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3. Определите количество вещества, того реагента,   масса или объем, которого записаны в Дано</a:t>
                      </a:r>
                      <a:endParaRPr b="0" lang="en-US" sz="2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4. По уравнению реакции определяем количество искомого вещества, используя значение коэффициентов  соответствующих веществ</a:t>
                      </a:r>
                      <a:endParaRPr b="0" lang="en-US" sz="2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5. Вычисляем величину искомого вещества по преобразованной формуле   </a:t>
                      </a:r>
                      <a:r>
                        <a:rPr b="0" lang="en-US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 = </a:t>
                      </a:r>
                      <a:r>
                        <a:rPr b="0" lang="en-US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b="0" lang="en-US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 или  </a:t>
                      </a:r>
                      <a:r>
                        <a:rPr b="0" lang="en-US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 = </a:t>
                      </a:r>
                      <a:r>
                        <a:rPr b="0" lang="en-US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/ </a:t>
                      </a:r>
                      <a:r>
                        <a:rPr b="0" lang="en-US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Vm</a:t>
                      </a:r>
                      <a:endParaRPr b="0" lang="en-US" sz="2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2400" spc="-1" strike="noStrike">
                          <a:solidFill>
                            <a:srgbClr val="7c354d"/>
                          </a:solidFill>
                          <a:latin typeface="Times New Roman"/>
                          <a:ea typeface="Times New Roman"/>
                        </a:rPr>
                        <a:t>6. Записываем ответ</a:t>
                      </a:r>
                      <a:endParaRPr b="0" lang="en-US" sz="24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14480" marR="11448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5" descr="C:\Documents and Settings\Валентин\Рабочий стол\Дрофа не открывается\картинки\191.gif"/>
          <p:cNvPicPr/>
          <p:nvPr/>
        </p:nvPicPr>
        <p:blipFill>
          <a:blip r:embed="rId1"/>
          <a:stretch/>
        </p:blipFill>
        <p:spPr>
          <a:xfrm>
            <a:off x="395280" y="476280"/>
            <a:ext cx="8424720" cy="590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6" descr="C:\Documents and Settings\Валентин\Рабочий стол\Дрофа не открывается\картинки\0011-011-Osnovanija-khimija.jpg"/>
          <p:cNvPicPr/>
          <p:nvPr/>
        </p:nvPicPr>
        <p:blipFill>
          <a:blip r:embed="rId1"/>
          <a:stretch/>
        </p:blipFill>
        <p:spPr>
          <a:xfrm>
            <a:off x="179280" y="333360"/>
            <a:ext cx="8785440" cy="619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Documents and Settings\Валентин\Рабочий стол\решение задач\Безымянный.bmp"/>
          <p:cNvPicPr/>
          <p:nvPr/>
        </p:nvPicPr>
        <p:blipFill>
          <a:blip r:embed="rId1"/>
          <a:stretch/>
        </p:blipFill>
        <p:spPr>
          <a:xfrm>
            <a:off x="-1609560" y="0"/>
            <a:ext cx="12363120" cy="685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2013-03-13T19:10:55Z</dcterms:created>
  <dc:creator>Хамидов</dc:creator>
  <dc:description/>
  <dc:language>en-US</dc:language>
  <cp:lastModifiedBy>Хамидов</cp:lastModifiedBy>
  <dcterms:modified xsi:type="dcterms:W3CDTF">2016-02-28T21:13:17Z</dcterms:modified>
  <cp:revision>75</cp:revision>
  <dc:subject/>
  <dc:title>Оксиды, их  классификация и свойства </dc:title>
</cp:coreProperties>
</file>